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97" r:id="rId3"/>
    <p:sldId id="298" r:id="rId4"/>
    <p:sldId id="299" r:id="rId5"/>
    <p:sldId id="302" r:id="rId6"/>
    <p:sldId id="303" r:id="rId7"/>
    <p:sldId id="304" r:id="rId8"/>
    <p:sldId id="305" r:id="rId9"/>
    <p:sldId id="306" r:id="rId10"/>
    <p:sldId id="257" r:id="rId11"/>
    <p:sldId id="258" r:id="rId12"/>
    <p:sldId id="259" r:id="rId13"/>
    <p:sldId id="261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5" r:id="rId22"/>
    <p:sldId id="277" r:id="rId23"/>
    <p:sldId id="278" r:id="rId24"/>
    <p:sldId id="279" r:id="rId25"/>
    <p:sldId id="283" r:id="rId26"/>
    <p:sldId id="284" r:id="rId27"/>
    <p:sldId id="285" r:id="rId28"/>
    <p:sldId id="286" r:id="rId29"/>
    <p:sldId id="287" r:id="rId30"/>
    <p:sldId id="288" r:id="rId31"/>
    <p:sldId id="290" r:id="rId32"/>
    <p:sldId id="291" r:id="rId33"/>
    <p:sldId id="293" r:id="rId34"/>
    <p:sldId id="294" r:id="rId35"/>
    <p:sldId id="295" r:id="rId36"/>
    <p:sldId id="296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24FEB-7DFD-F147-9578-9D1F1575CACD}" type="datetimeFigureOut">
              <a:rPr lang="en-US" smtClean="0"/>
              <a:t>4/17/19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D4144-3602-9C47-AB5B-4A8AE89A9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2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6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5123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C2F025D5-769C-45E1-AFFA-46F97401F705}" type="slidenum">
              <a:rPr lang="en-US" sz="1200" smtClean="0"/>
              <a:pPr eaLnBrk="1" hangingPunct="1">
                <a:defRPr/>
              </a:pPr>
              <a:t>30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0312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4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7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9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5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5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92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05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48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95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0ACFF-59C2-4E83-B6F4-71DBCE987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4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9A5A6-FAEA-5947-9539-DA18F9D37151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4F0A4-724F-0A43-A155-00DFE3AB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04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</a:t>
            </a:r>
            <a:r>
              <a:rPr lang="en-US" dirty="0">
                <a:cs typeface="Calibri"/>
              </a:rPr>
              <a:t>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0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Borderline </a:t>
            </a:r>
            <a:b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Personality</a:t>
            </a:r>
            <a:b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Disorder</a:t>
            </a:r>
          </a:p>
        </p:txBody>
      </p:sp>
    </p:spTree>
    <p:extLst>
      <p:ext uri="{BB962C8B-B14F-4D97-AF65-F5344CB8AC3E}">
        <p14:creationId xmlns:p14="http://schemas.microsoft.com/office/powerpoint/2010/main" val="83650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/>
              <a:t>BORDERLINE DISORDERS:</a:t>
            </a:r>
            <a:br>
              <a:rPr lang="en-US" sz="4000"/>
            </a:br>
            <a:r>
              <a:rPr lang="en-US" sz="4000" u="sng"/>
              <a:t>PHARMACOLOGIC SUBTYPES</a:t>
            </a:r>
            <a:endParaRPr lang="en-US" sz="4000"/>
          </a:p>
        </p:txBody>
      </p:sp>
      <p:sp>
        <p:nvSpPr>
          <p:cNvPr id="109158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8288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SCHIZOTYPAL</a:t>
            </a:r>
          </a:p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AFFECTIVE INSTABILITY</a:t>
            </a:r>
          </a:p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REJECTION SENSITIVITY</a:t>
            </a:r>
          </a:p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ANGRY/IMPLUSIVE</a:t>
            </a:r>
          </a:p>
        </p:txBody>
      </p:sp>
    </p:spTree>
    <p:extLst>
      <p:ext uri="{BB962C8B-B14F-4D97-AF65-F5344CB8AC3E}">
        <p14:creationId xmlns:p14="http://schemas.microsoft.com/office/powerpoint/2010/main" val="366711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i="1"/>
              <a:t>AVOID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BENZODIAZEPINES</a:t>
            </a:r>
          </a:p>
          <a:p>
            <a:pPr algn="ctr" eaLnBrk="1" hangingPunct="1">
              <a:buFontTx/>
              <a:buNone/>
              <a:defRPr/>
            </a:pP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WITH BORDERLINE</a:t>
            </a:r>
          </a:p>
          <a:p>
            <a:pPr algn="ctr" eaLnBrk="1" hangingPunct="1">
              <a:buFontTx/>
              <a:buNone/>
              <a:defRPr/>
            </a:pP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DISORDERS!</a:t>
            </a:r>
          </a:p>
        </p:txBody>
      </p:sp>
    </p:spTree>
    <p:extLst>
      <p:ext uri="{BB962C8B-B14F-4D97-AF65-F5344CB8AC3E}">
        <p14:creationId xmlns:p14="http://schemas.microsoft.com/office/powerpoint/2010/main" val="3494862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526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9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Treatment </a:t>
            </a:r>
            <a:br>
              <a:rPr lang="en-US" sz="89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89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Implications</a:t>
            </a:r>
            <a:b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SSRIs</a:t>
            </a:r>
          </a:p>
        </p:txBody>
      </p:sp>
    </p:spTree>
    <p:extLst>
      <p:ext uri="{BB962C8B-B14F-4D97-AF65-F5344CB8AC3E}">
        <p14:creationId xmlns:p14="http://schemas.microsoft.com/office/powerpoint/2010/main" val="2148873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u="sng" dirty="0"/>
              <a:t>SSRIs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8229600" cy="4525963"/>
          </a:xfrm>
        </p:spPr>
        <p:txBody>
          <a:bodyPr/>
          <a:lstStyle/>
          <a:p>
            <a:r>
              <a:rPr lang="en-US" sz="4800" dirty="0"/>
              <a:t>Modest treatment effects</a:t>
            </a:r>
          </a:p>
          <a:p>
            <a:r>
              <a:rPr lang="en-US" sz="4800" dirty="0"/>
              <a:t>Mainly reducing:</a:t>
            </a:r>
          </a:p>
          <a:p>
            <a:pPr>
              <a:buNone/>
            </a:pPr>
            <a:r>
              <a:rPr lang="en-US" sz="4800" dirty="0"/>
              <a:t>         &gt;  irritability</a:t>
            </a:r>
          </a:p>
          <a:p>
            <a:pPr>
              <a:buNone/>
            </a:pPr>
            <a:r>
              <a:rPr lang="en-US" sz="4800" dirty="0"/>
              <a:t>         &gt;  impulsivity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31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u="sng" dirty="0" err="1"/>
              <a:t>Benzos</a:t>
            </a:r>
            <a:r>
              <a:rPr lang="en-US" sz="5400" b="1" u="sng" dirty="0"/>
              <a:t> and Borderline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sz="4400" dirty="0"/>
              <a:t>“Favorite drug”</a:t>
            </a:r>
          </a:p>
          <a:p>
            <a:r>
              <a:rPr lang="en-US" sz="4400" dirty="0"/>
              <a:t>Often abused</a:t>
            </a:r>
          </a:p>
          <a:p>
            <a:r>
              <a:rPr lang="en-US" sz="4400" dirty="0"/>
              <a:t>Chronic use associated with</a:t>
            </a:r>
          </a:p>
          <a:p>
            <a:pPr>
              <a:buNone/>
            </a:pPr>
            <a:r>
              <a:rPr lang="en-US" sz="4400" dirty="0"/>
              <a:t>        increased suicide attempts </a:t>
            </a:r>
          </a:p>
          <a:p>
            <a:pPr>
              <a:buNone/>
            </a:pPr>
            <a:r>
              <a:rPr lang="en-US" sz="4400" dirty="0"/>
              <a:t>           and self-mutilation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66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BPD: Meta Analysis</a:t>
            </a:r>
            <a:br>
              <a:rPr lang="en-US" sz="2800" dirty="0"/>
            </a:br>
            <a:r>
              <a:rPr lang="en-US" sz="2400" dirty="0" err="1"/>
              <a:t>Ingenhoven</a:t>
            </a:r>
            <a:r>
              <a:rPr lang="en-US" sz="2400" dirty="0"/>
              <a:t>, et al, 2009</a:t>
            </a:r>
            <a:br>
              <a:rPr lang="en-US" sz="2400" dirty="0"/>
            </a:br>
            <a:r>
              <a:rPr lang="en-US" sz="2400" dirty="0"/>
              <a:t>Journal of Clinical Psychiatry: on-line</a:t>
            </a:r>
            <a:endParaRPr lang="en-US" sz="2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10600" cy="4525963"/>
          </a:xfrm>
        </p:spPr>
        <p:txBody>
          <a:bodyPr/>
          <a:lstStyle/>
          <a:p>
            <a:r>
              <a:rPr lang="en-US" sz="4000" dirty="0"/>
              <a:t>21 trials</a:t>
            </a:r>
          </a:p>
          <a:p>
            <a:r>
              <a:rPr lang="en-US" sz="4000" dirty="0"/>
              <a:t>Antipsychotics:</a:t>
            </a:r>
          </a:p>
          <a:p>
            <a:pPr>
              <a:buNone/>
            </a:pPr>
            <a:r>
              <a:rPr lang="en-US" sz="4000" dirty="0"/>
              <a:t>     &gt;  improved suspiciousness and anger</a:t>
            </a:r>
          </a:p>
          <a:p>
            <a:pPr>
              <a:buNone/>
            </a:pPr>
            <a:r>
              <a:rPr lang="en-US" sz="4000" dirty="0"/>
              <a:t>     &gt;  No impact on depression or     </a:t>
            </a:r>
          </a:p>
          <a:p>
            <a:pPr>
              <a:buNone/>
            </a:pPr>
            <a:r>
              <a:rPr lang="en-US" sz="4000" dirty="0"/>
              <a:t>               impulsivity</a:t>
            </a:r>
          </a:p>
          <a:p>
            <a:r>
              <a:rPr lang="en-US" sz="4000" dirty="0" err="1"/>
              <a:t>Abilify</a:t>
            </a:r>
            <a:r>
              <a:rPr lang="en-US" sz="4000" dirty="0"/>
              <a:t>: best; </a:t>
            </a:r>
            <a:r>
              <a:rPr lang="en-US" sz="4000" dirty="0" err="1"/>
              <a:t>Zyprexa</a:t>
            </a:r>
            <a:r>
              <a:rPr lang="en-US" sz="4000" dirty="0"/>
              <a:t>: little effect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11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BPD: Meta Analysis</a:t>
            </a:r>
            <a:br>
              <a:rPr lang="en-US" sz="2800" dirty="0"/>
            </a:br>
            <a:r>
              <a:rPr lang="en-US" sz="2400" dirty="0" err="1"/>
              <a:t>Ingenhoven</a:t>
            </a:r>
            <a:r>
              <a:rPr lang="en-US" sz="2400" dirty="0"/>
              <a:t>, et al, 2009</a:t>
            </a:r>
            <a:br>
              <a:rPr lang="en-US" sz="2400" dirty="0"/>
            </a:br>
            <a:r>
              <a:rPr lang="en-US" sz="2400" dirty="0"/>
              <a:t>Journal of Clinical Psychiatry: on-line</a:t>
            </a:r>
            <a:endParaRPr lang="en-US" sz="2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Antidepressants:</a:t>
            </a:r>
          </a:p>
          <a:p>
            <a:pPr>
              <a:buNone/>
            </a:pPr>
            <a:r>
              <a:rPr lang="en-US" sz="4000" dirty="0"/>
              <a:t>     &gt;  positive impact on impulsivity</a:t>
            </a:r>
          </a:p>
          <a:p>
            <a:pPr>
              <a:buNone/>
            </a:pPr>
            <a:r>
              <a:rPr lang="en-US" sz="4000" dirty="0"/>
              <a:t>               and anger</a:t>
            </a:r>
          </a:p>
          <a:p>
            <a:pPr>
              <a:buNone/>
            </a:pPr>
            <a:r>
              <a:rPr lang="en-US" sz="4000" dirty="0"/>
              <a:t>     &gt;  little impact on depression</a:t>
            </a:r>
          </a:p>
          <a:p>
            <a:r>
              <a:rPr lang="en-US" sz="4000" dirty="0"/>
              <a:t>Mood stabilizers: best results:</a:t>
            </a:r>
          </a:p>
          <a:p>
            <a:pPr>
              <a:buNone/>
            </a:pPr>
            <a:r>
              <a:rPr lang="en-US" sz="4000" dirty="0"/>
              <a:t>          robust responses # of symptoms</a:t>
            </a:r>
          </a:p>
          <a:p>
            <a:pPr>
              <a:buNone/>
            </a:pPr>
            <a:r>
              <a:rPr lang="en-US" sz="4000" dirty="0"/>
              <a:t>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75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5257800"/>
            <a:ext cx="58674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charset="0"/>
              </a:rPr>
              <a:t>Sleep  Disturbances</a:t>
            </a:r>
          </a:p>
        </p:txBody>
      </p:sp>
    </p:spTree>
    <p:extLst>
      <p:ext uri="{BB962C8B-B14F-4D97-AF65-F5344CB8AC3E}">
        <p14:creationId xmlns:p14="http://schemas.microsoft.com/office/powerpoint/2010/main" val="2098516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62200"/>
            <a:ext cx="9144000" cy="1155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7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Insomnias of Anxiety</a:t>
            </a:r>
            <a:br>
              <a:rPr lang="en-US" sz="67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67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and Depression</a:t>
            </a:r>
            <a:br>
              <a:rPr lang="en-US" sz="60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6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∞</a:t>
            </a:r>
            <a:br>
              <a:rPr lang="en-US" sz="60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67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Hypersomnia</a:t>
            </a:r>
            <a:br>
              <a:rPr lang="en-US" dirty="0"/>
            </a:br>
            <a:r>
              <a:rPr lang="en-US" dirty="0"/>
              <a:t>(15%)</a:t>
            </a:r>
            <a:br>
              <a:rPr lang="en-US" dirty="0"/>
            </a:br>
            <a:br>
              <a:rPr lang="en-US" sz="6000" dirty="0"/>
            </a:br>
            <a:r>
              <a:rPr lang="en-US" sz="6000" dirty="0"/>
              <a:t>* Bipolar II</a:t>
            </a:r>
          </a:p>
        </p:txBody>
      </p:sp>
    </p:spTree>
    <p:extLst>
      <p:ext uri="{BB962C8B-B14F-4D97-AF65-F5344CB8AC3E}">
        <p14:creationId xmlns:p14="http://schemas.microsoft.com/office/powerpoint/2010/main" val="2677093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0075" y="1447800"/>
            <a:ext cx="560387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Sleep Efficiency</a:t>
            </a:r>
          </a:p>
        </p:txBody>
      </p:sp>
    </p:spTree>
    <p:extLst>
      <p:ext uri="{BB962C8B-B14F-4D97-AF65-F5344CB8AC3E}">
        <p14:creationId xmlns:p14="http://schemas.microsoft.com/office/powerpoint/2010/main" val="2172192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u="sng" dirty="0"/>
              <a:t>Slow wave sleep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Restorative  (deep) sleep</a:t>
            </a:r>
          </a:p>
          <a:p>
            <a:r>
              <a:rPr lang="en-US" sz="3600" dirty="0"/>
              <a:t>Immune functioning</a:t>
            </a:r>
          </a:p>
          <a:p>
            <a:r>
              <a:rPr lang="en-US" sz="3600" dirty="0"/>
              <a:t>Release of growth hormone</a:t>
            </a:r>
          </a:p>
          <a:p>
            <a:r>
              <a:rPr lang="en-US" sz="3600" dirty="0"/>
              <a:t>Deprivation:</a:t>
            </a:r>
          </a:p>
          <a:p>
            <a:pPr>
              <a:buFont typeface="Arial" pitchFamily="34" charset="0"/>
              <a:buNone/>
            </a:pPr>
            <a:r>
              <a:rPr lang="en-US" sz="3600" dirty="0"/>
              <a:t>       &gt;  Fatigue</a:t>
            </a:r>
          </a:p>
          <a:p>
            <a:pPr>
              <a:buFont typeface="Arial" pitchFamily="34" charset="0"/>
              <a:buNone/>
            </a:pPr>
            <a:r>
              <a:rPr lang="en-US" sz="3600" dirty="0"/>
              <a:t>       &gt;  Cognitive problems</a:t>
            </a:r>
          </a:p>
          <a:p>
            <a:pPr>
              <a:buFont typeface="Arial" pitchFamily="34" charset="0"/>
              <a:buNone/>
            </a:pPr>
            <a:r>
              <a:rPr lang="en-US" sz="3600" dirty="0"/>
              <a:t>       &gt;  Affect regulation</a:t>
            </a:r>
          </a:p>
        </p:txBody>
      </p:sp>
    </p:spTree>
    <p:extLst>
      <p:ext uri="{BB962C8B-B14F-4D97-AF65-F5344CB8AC3E}">
        <p14:creationId xmlns:p14="http://schemas.microsoft.com/office/powerpoint/2010/main" val="3056061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/>
              <a:t>Enhancing slow wave sleep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Regular exercise</a:t>
            </a:r>
          </a:p>
          <a:p>
            <a:r>
              <a:rPr lang="en-US" sz="4000"/>
              <a:t>Sleep cool</a:t>
            </a:r>
          </a:p>
          <a:p>
            <a:r>
              <a:rPr lang="en-US" sz="4000"/>
              <a:t>Melatonin </a:t>
            </a:r>
          </a:p>
          <a:p>
            <a:r>
              <a:rPr lang="en-US" sz="4000"/>
              <a:t>Avoid substances that</a:t>
            </a:r>
          </a:p>
          <a:p>
            <a:pPr>
              <a:buFont typeface="Arial" pitchFamily="34" charset="0"/>
              <a:buNone/>
            </a:pPr>
            <a:r>
              <a:rPr lang="en-US" sz="4000"/>
              <a:t>      interfere with slow wave sleep</a:t>
            </a:r>
          </a:p>
        </p:txBody>
      </p:sp>
    </p:spTree>
    <p:extLst>
      <p:ext uri="{BB962C8B-B14F-4D97-AF65-F5344CB8AC3E}">
        <p14:creationId xmlns:p14="http://schemas.microsoft.com/office/powerpoint/2010/main" val="2414997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885238" cy="11557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Sleep Disturbances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981200"/>
            <a:ext cx="8896350" cy="4135438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Alcohol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Benzodiazepines  →</a:t>
            </a:r>
            <a:r>
              <a:rPr lang="en-US" sz="4400" dirty="0"/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/>
              <a:t>Caffeine</a:t>
            </a:r>
          </a:p>
        </p:txBody>
      </p:sp>
    </p:spTree>
    <p:extLst>
      <p:ext uri="{BB962C8B-B14F-4D97-AF65-F5344CB8AC3E}">
        <p14:creationId xmlns:p14="http://schemas.microsoft.com/office/powerpoint/2010/main" val="2501937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u="sng"/>
              <a:t>Benzodiazepines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000"/>
              <a:t>Minor tranquilizers</a:t>
            </a:r>
          </a:p>
          <a:p>
            <a:pPr eaLnBrk="1" hangingPunct="1"/>
            <a:r>
              <a:rPr lang="en-US" sz="4000"/>
              <a:t>Most prescription sleeping pills</a:t>
            </a:r>
          </a:p>
          <a:p>
            <a:pPr eaLnBrk="1" hangingPunct="1"/>
            <a:r>
              <a:rPr lang="en-US" sz="4000"/>
              <a:t>Decreased time in slow wave sleep</a:t>
            </a:r>
          </a:p>
        </p:txBody>
      </p:sp>
    </p:spTree>
    <p:extLst>
      <p:ext uri="{BB962C8B-B14F-4D97-AF65-F5344CB8AC3E}">
        <p14:creationId xmlns:p14="http://schemas.microsoft.com/office/powerpoint/2010/main" val="1983022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u="sng"/>
              <a:t>Sleeping Pills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Minimal Impact on sleep stages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000" dirty="0"/>
              <a:t>     &gt; Sonata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000" dirty="0"/>
              <a:t>     &gt; Ambien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000" dirty="0"/>
              <a:t>     &gt; </a:t>
            </a:r>
            <a:r>
              <a:rPr lang="en-US" sz="4000" dirty="0" err="1"/>
              <a:t>Lunesta</a:t>
            </a:r>
            <a:r>
              <a:rPr lang="en-US" sz="4000" dirty="0"/>
              <a:t> </a:t>
            </a:r>
          </a:p>
          <a:p>
            <a:pPr eaLnBrk="1" hangingPunct="1"/>
            <a:r>
              <a:rPr lang="en-US" sz="4000" dirty="0"/>
              <a:t>No impact on sleep stages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000" dirty="0"/>
              <a:t>     &gt; </a:t>
            </a:r>
            <a:r>
              <a:rPr lang="en-US" sz="4000" dirty="0" err="1"/>
              <a:t>Rozerem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41094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0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Non-habit forming</a:t>
            </a:r>
            <a:b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8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Alternatives</a:t>
            </a:r>
          </a:p>
        </p:txBody>
      </p:sp>
      <p:sp>
        <p:nvSpPr>
          <p:cNvPr id="7813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600200"/>
            <a:ext cx="8305800" cy="5257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4400" dirty="0"/>
              <a:t>Trazodone 25-75 mg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 err="1"/>
              <a:t>Silenar</a:t>
            </a:r>
            <a:r>
              <a:rPr lang="en-US" sz="4400" dirty="0"/>
              <a:t>  3-6 mg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 err="1"/>
              <a:t>Remeron</a:t>
            </a:r>
            <a:r>
              <a:rPr lang="en-US" sz="4400" dirty="0"/>
              <a:t> 7.5-15 mg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 err="1"/>
              <a:t>Tricyclics</a:t>
            </a:r>
            <a:r>
              <a:rPr lang="en-US" sz="4400" dirty="0"/>
              <a:t> </a:t>
            </a:r>
            <a:r>
              <a:rPr lang="en-US" sz="3600" dirty="0"/>
              <a:t>(pain: Elavil, </a:t>
            </a:r>
            <a:r>
              <a:rPr lang="en-US" sz="3600" dirty="0" err="1"/>
              <a:t>Nortiyptyline</a:t>
            </a:r>
            <a:r>
              <a:rPr lang="en-US" sz="3600" dirty="0"/>
              <a:t>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 err="1"/>
              <a:t>Seroquel</a:t>
            </a:r>
            <a:r>
              <a:rPr lang="en-US" sz="4400" dirty="0"/>
              <a:t>: 100-200 mg </a:t>
            </a:r>
          </a:p>
          <a:p>
            <a:pPr eaLnBrk="1" hangingPunct="1">
              <a:buNone/>
              <a:defRPr/>
            </a:pPr>
            <a:r>
              <a:rPr lang="en-US" sz="4400" dirty="0"/>
              <a:t>      (increase slow wave sleep)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/>
              <a:t>Benadryl 25-50 mg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4400" dirty="0"/>
              <a:t>Belsomra  15-40 mg (?)</a:t>
            </a:r>
          </a:p>
        </p:txBody>
      </p:sp>
    </p:spTree>
    <p:extLst>
      <p:ext uri="{BB962C8B-B14F-4D97-AF65-F5344CB8AC3E}">
        <p14:creationId xmlns:p14="http://schemas.microsoft.com/office/powerpoint/2010/main" val="2693255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458200" cy="52578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7200" b="1" dirty="0" err="1">
                <a:solidFill>
                  <a:srgbClr val="FF0000"/>
                </a:solidFill>
              </a:rPr>
              <a:t>Belsomra</a:t>
            </a:r>
            <a:r>
              <a:rPr lang="en-US" sz="7200" b="1" dirty="0">
                <a:solidFill>
                  <a:srgbClr val="FF0000"/>
                </a:solidFill>
              </a:rPr>
              <a:t>:  </a:t>
            </a:r>
          </a:p>
          <a:p>
            <a:pPr marL="0" indent="0">
              <a:buNone/>
              <a:defRPr/>
            </a:pPr>
            <a:r>
              <a:rPr lang="en-US" sz="6000" b="1" dirty="0">
                <a:solidFill>
                  <a:srgbClr val="FF0000"/>
                </a:solidFill>
              </a:rPr>
              <a:t>       Suvorexant</a:t>
            </a:r>
            <a:r>
              <a:rPr lang="en-US" sz="6000" b="1" dirty="0"/>
              <a:t>: 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800" b="1" dirty="0"/>
              <a:t>         orexin antagonist</a:t>
            </a:r>
          </a:p>
          <a:p>
            <a:pPr>
              <a:defRPr/>
            </a:pPr>
            <a:r>
              <a:rPr lang="en-US" sz="4800" b="1" dirty="0"/>
              <a:t>10-40 mg dose</a:t>
            </a:r>
          </a:p>
          <a:p>
            <a:pPr>
              <a:defRPr/>
            </a:pPr>
            <a:r>
              <a:rPr lang="en-US" sz="4800" b="1" dirty="0">
                <a:solidFill>
                  <a:srgbClr val="FF0000"/>
                </a:solidFill>
              </a:rPr>
              <a:t>Turns off wakefulness rather 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800" b="1" dirty="0">
                <a:solidFill>
                  <a:srgbClr val="FF0000"/>
                </a:solidFill>
              </a:rPr>
              <a:t>      than inducing sleep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000" b="1" dirty="0"/>
              <a:t>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F5FAC-24FB-4B4A-925D-392813946ED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 rot="19403937">
            <a:off x="5934615" y="593040"/>
            <a:ext cx="1852049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9250483">
            <a:off x="6050962" y="634741"/>
            <a:ext cx="161935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NEW</a:t>
            </a:r>
            <a:endParaRPr lang="en-US" sz="4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526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79832" y="91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8000" b="1" u="sng" dirty="0" err="1"/>
              <a:t>Belsomra</a:t>
            </a:r>
            <a:endParaRPr lang="en-US" sz="8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FF0000"/>
                </a:solidFill>
              </a:rPr>
              <a:t>Benefits</a:t>
            </a:r>
            <a:r>
              <a:rPr lang="en-US" sz="4000" b="1" dirty="0"/>
              <a:t>: 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000" b="1" dirty="0"/>
              <a:t>      &gt;  non-habit forming ????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000" b="1" dirty="0"/>
              <a:t>      &gt;  </a:t>
            </a:r>
            <a:r>
              <a:rPr lang="en-US" sz="4000" b="1" u="sng" dirty="0"/>
              <a:t>not</a:t>
            </a:r>
            <a:r>
              <a:rPr lang="en-US" sz="4000" b="1" dirty="0"/>
              <a:t> a central nervous system 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000" b="1" dirty="0"/>
              <a:t>             depressant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000" b="1" dirty="0"/>
              <a:t>      &gt;  better at maintaining sleep than 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4000" b="1" dirty="0"/>
              <a:t>             traditional sleeping pills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E32FD-F307-4C2F-838A-6317F042C92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" name="5-Point Star 1"/>
          <p:cNvSpPr/>
          <p:nvPr/>
        </p:nvSpPr>
        <p:spPr>
          <a:xfrm>
            <a:off x="7467600" y="4572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99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u="sng" dirty="0"/>
              <a:t>Melatonin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sz="5400" b="1" dirty="0"/>
              <a:t>High doses: depression</a:t>
            </a:r>
          </a:p>
          <a:p>
            <a:pPr marL="0" indent="0">
              <a:buNone/>
            </a:pPr>
            <a:r>
              <a:rPr lang="en-US" sz="5400" b="1" dirty="0"/>
              <a:t>       (more than 1 mg)</a:t>
            </a:r>
          </a:p>
          <a:p>
            <a:r>
              <a:rPr lang="en-US" sz="5400" b="1" dirty="0"/>
              <a:t>Unsafe in children </a:t>
            </a:r>
            <a:r>
              <a:rPr lang="en-US" sz="4000" dirty="0"/>
              <a:t>(except…)</a:t>
            </a:r>
            <a:endParaRPr lang="en-US" sz="4000" b="1" dirty="0"/>
          </a:p>
          <a:p>
            <a:r>
              <a:rPr lang="en-US" sz="5400" b="1" dirty="0"/>
              <a:t>Low dose strategy: 0.5 mg</a:t>
            </a:r>
          </a:p>
          <a:p>
            <a:pPr marL="0" indent="0">
              <a:buNone/>
            </a:pPr>
            <a:r>
              <a:rPr lang="en-US" sz="5400" b="1" dirty="0"/>
              <a:t>       1/2 hour before bedtime</a:t>
            </a:r>
          </a:p>
        </p:txBody>
      </p:sp>
    </p:spTree>
    <p:extLst>
      <p:ext uri="{BB962C8B-B14F-4D97-AF65-F5344CB8AC3E}">
        <p14:creationId xmlns:p14="http://schemas.microsoft.com/office/powerpoint/2010/main" val="4247346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i="1" u="sng" dirty="0">
                <a:solidFill>
                  <a:srgbClr val="0070C0"/>
                </a:solidFill>
              </a:rPr>
              <a:t>Blue Blocking Lenses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sz="6000" b="1" dirty="0"/>
              <a:t>Most cheap, on-line amber:</a:t>
            </a:r>
          </a:p>
          <a:p>
            <a:pPr marL="0" indent="0">
              <a:buNone/>
            </a:pPr>
            <a:r>
              <a:rPr lang="en-US" sz="6000" b="1" dirty="0"/>
              <a:t>    block only 10%   </a:t>
            </a:r>
          </a:p>
          <a:p>
            <a:pPr marL="0" indent="0">
              <a:buNone/>
            </a:pPr>
            <a:r>
              <a:rPr lang="en-US" sz="6000" b="1" dirty="0"/>
              <a:t>      need to block 90%</a:t>
            </a:r>
          </a:p>
          <a:p>
            <a:pPr marL="0" indent="0">
              <a:buNone/>
            </a:pPr>
            <a:endParaRPr lang="en-US" sz="6000" b="1" dirty="0">
              <a:solidFill>
                <a:srgbClr val="C00000"/>
              </a:solidFill>
            </a:endParaRPr>
          </a:p>
          <a:p>
            <a:r>
              <a:rPr lang="en-US" sz="6000" b="1" dirty="0">
                <a:solidFill>
                  <a:srgbClr val="C00000"/>
                </a:solidFill>
              </a:rPr>
              <a:t>SKYPER SCT orange lens</a:t>
            </a:r>
          </a:p>
          <a:p>
            <a:pPr marL="0" indent="0">
              <a:buNone/>
            </a:pPr>
            <a:r>
              <a:rPr lang="en-US" sz="6000" b="1" dirty="0">
                <a:solidFill>
                  <a:srgbClr val="C00000"/>
                </a:solidFill>
              </a:rPr>
              <a:t>      #S1933X     Amazon.com </a:t>
            </a:r>
          </a:p>
          <a:p>
            <a:pPr marL="0" indent="0">
              <a:buNone/>
            </a:pPr>
            <a:r>
              <a:rPr lang="en-US" sz="40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501893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8000" b="1" dirty="0">
                <a:solidFill>
                  <a:srgbClr val="FF0000"/>
                </a:solidFill>
              </a:rPr>
              <a:t>Caution</a:t>
            </a:r>
            <a:br>
              <a:rPr lang="en-US" sz="5300" b="1" dirty="0"/>
            </a:br>
            <a:r>
              <a:rPr lang="en-US" sz="6000" b="1" dirty="0"/>
              <a:t>High Dose </a:t>
            </a:r>
            <a:br>
              <a:rPr lang="en-US" sz="6000" b="1" dirty="0"/>
            </a:br>
            <a:r>
              <a:rPr lang="en-US" sz="6000" b="1" dirty="0"/>
              <a:t>Melatonin can</a:t>
            </a:r>
            <a:br>
              <a:rPr lang="en-US" sz="6000" b="1" dirty="0"/>
            </a:br>
            <a:r>
              <a:rPr lang="en-US" sz="6000" b="1" dirty="0"/>
              <a:t>increase depression and</a:t>
            </a:r>
            <a:br>
              <a:rPr lang="en-US" sz="6000" b="1" dirty="0"/>
            </a:br>
            <a:r>
              <a:rPr lang="en-US" sz="6000" b="1" dirty="0"/>
              <a:t>may be unsafe for children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National Institutions of Health</a:t>
            </a:r>
          </a:p>
        </p:txBody>
      </p:sp>
    </p:spTree>
    <p:extLst>
      <p:ext uri="{BB962C8B-B14F-4D97-AF65-F5344CB8AC3E}">
        <p14:creationId xmlns:p14="http://schemas.microsoft.com/office/powerpoint/2010/main" val="617965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885238" cy="11557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Sleep Disturbances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981200"/>
            <a:ext cx="8896350" cy="4135438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6000" dirty="0"/>
              <a:t>Benzodiazepines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6000" dirty="0"/>
              <a:t>Alcohol</a:t>
            </a:r>
            <a:endParaRPr lang="en-US" sz="6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Caffeine</a:t>
            </a:r>
          </a:p>
        </p:txBody>
      </p:sp>
    </p:spTree>
    <p:extLst>
      <p:ext uri="{BB962C8B-B14F-4D97-AF65-F5344CB8AC3E}">
        <p14:creationId xmlns:p14="http://schemas.microsoft.com/office/powerpoint/2010/main" val="511050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6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Chronic Pain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476250" y="2209800"/>
            <a:ext cx="8896350" cy="4135438"/>
          </a:xfrm>
        </p:spPr>
        <p:txBody>
          <a:bodyPr/>
          <a:lstStyle/>
          <a:p>
            <a:pPr eaLnBrk="1" hangingPunct="1"/>
            <a:r>
              <a:rPr lang="en-US" sz="4400"/>
              <a:t>Impact on sleep</a:t>
            </a:r>
          </a:p>
          <a:p>
            <a:pPr eaLnBrk="1" hangingPunct="1"/>
            <a:r>
              <a:rPr lang="en-US" sz="4400"/>
              <a:t>Dual action antidepressants: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400"/>
              <a:t>        tricyclics: Elavil, Doxepin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400"/>
              <a:t>           Effexor; Cymbalta</a:t>
            </a:r>
          </a:p>
        </p:txBody>
      </p:sp>
    </p:spTree>
    <p:extLst>
      <p:ext uri="{BB962C8B-B14F-4D97-AF65-F5344CB8AC3E}">
        <p14:creationId xmlns:p14="http://schemas.microsoft.com/office/powerpoint/2010/main" val="3047413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239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600" b="1" u="sng"/>
              <a:t>Primary Sleep Disorders</a:t>
            </a:r>
          </a:p>
        </p:txBody>
      </p:sp>
      <p:sp>
        <p:nvSpPr>
          <p:cNvPr id="907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9658350" cy="533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b="1" u="sng" dirty="0"/>
              <a:t>Restless Legs:</a:t>
            </a:r>
            <a:r>
              <a:rPr lang="en-US" sz="4000" dirty="0"/>
              <a:t>    </a:t>
            </a:r>
            <a:r>
              <a:rPr lang="en-US" sz="4000" b="1" dirty="0"/>
              <a:t>10% prevalence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4000" dirty="0"/>
              <a:t>     </a:t>
            </a:r>
            <a:r>
              <a:rPr lang="en-US" sz="4000" b="1" dirty="0"/>
              <a:t>* 40% depression </a:t>
            </a:r>
            <a:r>
              <a:rPr lang="en-US" dirty="0"/>
              <a:t>(AD side effects:10-15%)</a:t>
            </a:r>
            <a:endParaRPr lang="en-US" b="1" u="sng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u="sng" dirty="0"/>
              <a:t>Obstructive Sleep Apnea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en-US" sz="4000" b="1" dirty="0"/>
              <a:t>*  24% of men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/>
              <a:t>     *  9-13% of women</a:t>
            </a:r>
            <a:endParaRPr lang="en-US" sz="4000" b="1" dirty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>
                <a:sym typeface="Symbol" pitchFamily="18" charset="2"/>
              </a:rPr>
              <a:t>     * 45% have depressive Symptoms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/>
              <a:t>     * Often: no response to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/>
              <a:t>                Antidepressants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800" dirty="0"/>
              <a:t>                                                                                                                               obstructive </a:t>
            </a:r>
            <a:r>
              <a:rPr lang="en-US" sz="1800" dirty="0">
                <a:sym typeface="Symbol" pitchFamily="18" charset="2"/>
              </a:rPr>
              <a:t>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72194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5400" b="1"/>
              <a:t>Restless Legs</a:t>
            </a:r>
            <a:br>
              <a:rPr lang="en-US"/>
            </a:br>
            <a:r>
              <a:rPr lang="en-US"/>
              <a:t>(Periodic leg movements: PLM)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9916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600" b="1" dirty="0"/>
              <a:t>As a primary disorder</a:t>
            </a:r>
          </a:p>
          <a:p>
            <a:pPr marL="0" indent="0" eaLnBrk="1" hangingPunct="1">
              <a:buNone/>
            </a:pPr>
            <a:r>
              <a:rPr lang="en-US" sz="3600" b="1" dirty="0"/>
              <a:t>    10% prevalence; 40%: depression</a:t>
            </a:r>
          </a:p>
          <a:p>
            <a:pPr eaLnBrk="1" hangingPunct="1"/>
            <a:r>
              <a:rPr lang="en-US" sz="3600" b="1" dirty="0"/>
              <a:t>Due to antidepressants: 15%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b="1" dirty="0"/>
              <a:t>       significantly more common: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b="1" dirty="0"/>
              <a:t>          antidepressants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b="1" dirty="0"/>
              <a:t>              other than Wellbutrin</a:t>
            </a:r>
          </a:p>
          <a:p>
            <a:pPr eaLnBrk="1" hangingPunct="1"/>
            <a:r>
              <a:rPr lang="en-US" sz="3600" b="1" dirty="0"/>
              <a:t>Serotonin: Dopamine blocking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02814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6000" b="1" u="sng" dirty="0"/>
              <a:t>Primary Sleep Disorders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9296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5400" b="1" u="sng" dirty="0"/>
              <a:t>Restless legs</a:t>
            </a:r>
            <a:r>
              <a:rPr lang="en-US" altLang="en-US" sz="5400" b="1" dirty="0"/>
              <a:t>: 10%+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5400" b="1" dirty="0"/>
              <a:t>more common in elderly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5400" b="1" dirty="0"/>
              <a:t>solutions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5400" b="1" dirty="0"/>
              <a:t>      </a:t>
            </a:r>
            <a:r>
              <a:rPr lang="en-US" altLang="en-US" sz="5400" b="1" dirty="0">
                <a:solidFill>
                  <a:srgbClr val="FF0000"/>
                </a:solidFill>
              </a:rPr>
              <a:t>&gt; decrease caffeine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800" b="1" dirty="0"/>
              <a:t>            </a:t>
            </a:r>
            <a:endParaRPr lang="en-US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799307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Other Sources of Sleep Problems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7536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5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Restless legs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      &gt;  iron supplement </a:t>
            </a: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(if deficient)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&gt;  magnesium supplement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&gt;  ↑ potassium &amp; B vitamins    </a:t>
            </a: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</a:t>
            </a: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&gt;  prescription drugs    </a:t>
            </a:r>
            <a:r>
              <a:rPr lang="en-US" sz="7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35035191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-1136650" y="228600"/>
            <a:ext cx="1000601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/>
              <a:t>Prescription Meds </a:t>
            </a:r>
            <a:br>
              <a:rPr lang="en-US" sz="6000" b="1" u="sng"/>
            </a:br>
            <a:r>
              <a:rPr lang="en-US" sz="6000" b="1" u="sng"/>
              <a:t>for Restless Legs</a:t>
            </a:r>
          </a:p>
        </p:txBody>
      </p:sp>
      <p:pic>
        <p:nvPicPr>
          <p:cNvPr id="73731" name="Picture 6" descr="C:\DOCUME~1\HP_ADM~1\LOCALS~1\Temp\\msotw9_temp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44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32044" y="4876800"/>
            <a:ext cx="4147289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+mn-cs"/>
              </a:rPr>
              <a:t>Adult doses</a:t>
            </a:r>
          </a:p>
          <a:p>
            <a:pPr algn="ctr" eaLnBrk="0" hangingPunct="0">
              <a:defRPr/>
            </a:pP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+mn-cs"/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7954963" y="4572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24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/>
          </p:cNvSpPr>
          <p:nvPr>
            <p:ph/>
          </p:nvPr>
        </p:nvSpPr>
        <p:spPr>
          <a:xfrm>
            <a:off x="1676400" y="1752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5400" dirty="0"/>
              <a:t>Day time fatigue</a:t>
            </a:r>
          </a:p>
          <a:p>
            <a:r>
              <a:rPr lang="en-US" sz="5400" dirty="0"/>
              <a:t>Snoring</a:t>
            </a:r>
          </a:p>
          <a:p>
            <a:r>
              <a:rPr lang="en-US" sz="5400" dirty="0"/>
              <a:t>Obesity</a:t>
            </a:r>
          </a:p>
          <a:p>
            <a:r>
              <a:rPr lang="en-US" sz="5400" dirty="0"/>
              <a:t>Depression</a:t>
            </a:r>
          </a:p>
          <a:p>
            <a:r>
              <a:rPr lang="en-US" sz="5400" dirty="0"/>
              <a:t>Affect dysregulation</a:t>
            </a:r>
          </a:p>
        </p:txBody>
      </p:sp>
      <p:sp>
        <p:nvSpPr>
          <p:cNvPr id="422914" name="Rectang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54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Signs and Symptoms: Apnea</a:t>
            </a:r>
          </a:p>
        </p:txBody>
      </p:sp>
    </p:spTree>
    <p:extLst>
      <p:ext uri="{BB962C8B-B14F-4D97-AF65-F5344CB8AC3E}">
        <p14:creationId xmlns:p14="http://schemas.microsoft.com/office/powerpoint/2010/main" val="3855426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876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</a:rPr>
              <a:t>CPAP: Continuous Positive</a:t>
            </a:r>
            <a:b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</a:rPr>
              <a:t>Airway Pressure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185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/>
              <a:t>Fleas and Tics</a:t>
            </a:r>
          </a:p>
        </p:txBody>
      </p:sp>
    </p:spTree>
    <p:extLst>
      <p:ext uri="{BB962C8B-B14F-4D97-AF65-F5344CB8AC3E}">
        <p14:creationId xmlns:p14="http://schemas.microsoft.com/office/powerpoint/2010/main" val="3989268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u="sng" dirty="0"/>
              <a:t>The “Usual Suspects”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1" y="1752600"/>
            <a:ext cx="8284029" cy="5715000"/>
          </a:xfrm>
        </p:spPr>
        <p:txBody>
          <a:bodyPr>
            <a:normAutofit/>
          </a:bodyPr>
          <a:lstStyle/>
          <a:p>
            <a:r>
              <a:rPr lang="en-US" sz="4400" b="1" dirty="0"/>
              <a:t>Drugs</a:t>
            </a:r>
            <a:r>
              <a:rPr lang="en-US" sz="4400" dirty="0"/>
              <a:t>: alcohol, some high blood </a:t>
            </a:r>
          </a:p>
          <a:p>
            <a:pPr marL="0" indent="0">
              <a:buNone/>
            </a:pPr>
            <a:r>
              <a:rPr lang="en-US" sz="4400" dirty="0"/>
              <a:t>      pressure meds, tranquilizers, </a:t>
            </a:r>
          </a:p>
          <a:p>
            <a:pPr marL="0" indent="0">
              <a:buNone/>
            </a:pPr>
            <a:r>
              <a:rPr lang="en-US" sz="4400" dirty="0"/>
              <a:t>      steroids, female sex hormones, </a:t>
            </a:r>
          </a:p>
          <a:p>
            <a:pPr marL="0" indent="0">
              <a:buNone/>
            </a:pPr>
            <a:r>
              <a:rPr lang="en-US" sz="4400" dirty="0"/>
              <a:t>      high levels: caffeine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7848600" y="228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028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u="sng" dirty="0"/>
              <a:t>The “Usual Suspects”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5715000"/>
          </a:xfrm>
        </p:spPr>
        <p:txBody>
          <a:bodyPr>
            <a:normAutofit/>
          </a:bodyPr>
          <a:lstStyle/>
          <a:p>
            <a:r>
              <a:rPr lang="en-US" sz="4000" b="1" dirty="0"/>
              <a:t>Medical Illnesses/conditions</a:t>
            </a:r>
            <a:r>
              <a:rPr lang="en-US" sz="4000" dirty="0"/>
              <a:t>:</a:t>
            </a:r>
          </a:p>
          <a:p>
            <a:pPr marL="0" indent="0">
              <a:buNone/>
            </a:pPr>
            <a:r>
              <a:rPr lang="en-US" sz="4000" dirty="0"/>
              <a:t>      primary sleep  disorders, thyroid </a:t>
            </a:r>
          </a:p>
          <a:p>
            <a:pPr marL="0" indent="0">
              <a:buNone/>
            </a:pPr>
            <a:r>
              <a:rPr lang="en-US" sz="4000" dirty="0"/>
              <a:t>     disease, hormonal changes </a:t>
            </a:r>
          </a:p>
          <a:p>
            <a:pPr marL="0" indent="0">
              <a:buNone/>
            </a:pPr>
            <a:r>
              <a:rPr lang="en-US" sz="4000" dirty="0"/>
              <a:t>     associated with reproduction</a:t>
            </a:r>
          </a:p>
          <a:p>
            <a:pPr>
              <a:buNone/>
            </a:pPr>
            <a:r>
              <a:rPr lang="en-US" sz="4000" dirty="0"/>
              <a:t>     (PMS, post-partum, menopause),</a:t>
            </a:r>
          </a:p>
          <a:p>
            <a:pPr>
              <a:buNone/>
            </a:pPr>
            <a:r>
              <a:rPr lang="en-US" sz="4000" dirty="0"/>
              <a:t>     chronic pain; some neurological</a:t>
            </a:r>
          </a:p>
          <a:p>
            <a:pPr>
              <a:buNone/>
            </a:pPr>
            <a:r>
              <a:rPr lang="en-US" sz="4000" dirty="0"/>
              <a:t>     conditions (e.g. TBI / concussion)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7848600" y="228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685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81200"/>
            <a:ext cx="9144000" cy="1143000"/>
          </a:xfrm>
        </p:spPr>
        <p:txBody>
          <a:bodyPr>
            <a:noAutofit/>
          </a:bodyPr>
          <a:lstStyle/>
          <a:p>
            <a:r>
              <a:rPr lang="en-US" sz="7200" b="1" i="1" dirty="0"/>
              <a:t>Many Unsuspected Medical Conditions</a:t>
            </a:r>
            <a:br>
              <a:rPr lang="en-US" sz="7200" b="1" i="1" dirty="0"/>
            </a:br>
            <a:r>
              <a:rPr lang="en-US" sz="7200" b="1" i="1" dirty="0"/>
              <a:t>can Intensify Suffering</a:t>
            </a:r>
          </a:p>
        </p:txBody>
      </p:sp>
    </p:spTree>
    <p:extLst>
      <p:ext uri="{BB962C8B-B14F-4D97-AF65-F5344CB8AC3E}">
        <p14:creationId xmlns:p14="http://schemas.microsoft.com/office/powerpoint/2010/main" val="209365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640</Words>
  <Application>Microsoft Macintosh PowerPoint</Application>
  <PresentationFormat>On-screen Show (4:3)</PresentationFormat>
  <Paragraphs>180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Wingdings</vt:lpstr>
      <vt:lpstr>Office Theme</vt:lpstr>
      <vt:lpstr>Week 4</vt:lpstr>
      <vt:lpstr>Borderline  Personality Disorder</vt:lpstr>
      <vt:lpstr>BORDERLINE DISORDERS: PHARMACOLOGIC SUBTYPES</vt:lpstr>
      <vt:lpstr>AVOID</vt:lpstr>
      <vt:lpstr>Treatment  Implications  SSRIs</vt:lpstr>
      <vt:lpstr>SSRIs</vt:lpstr>
      <vt:lpstr>Benzos and Borderline</vt:lpstr>
      <vt:lpstr>BPD: Meta Analysis Ingenhoven, et al, 2009 Journal of Clinical Psychiatry: on-line</vt:lpstr>
      <vt:lpstr>BPD: Meta Analysis Ingenhoven, et al, 2009 Journal of Clinical Psychiatry: on-line</vt:lpstr>
      <vt:lpstr>PowerPoint Presentation</vt:lpstr>
      <vt:lpstr>Insomnias of Anxiety and Depression ∞ Hypersomnia (15%)  * Bipolar II</vt:lpstr>
      <vt:lpstr>PowerPoint Presentation</vt:lpstr>
      <vt:lpstr>Slow wave sleep</vt:lpstr>
      <vt:lpstr>Enhancing slow wave sleep</vt:lpstr>
      <vt:lpstr>Sleep Disturbances</vt:lpstr>
      <vt:lpstr>Benzodiazepines</vt:lpstr>
      <vt:lpstr>Sleeping Pills</vt:lpstr>
      <vt:lpstr>Non-habit forming Alternatives</vt:lpstr>
      <vt:lpstr>PowerPoint Presentation</vt:lpstr>
      <vt:lpstr>Belsomra</vt:lpstr>
      <vt:lpstr>Melatonin</vt:lpstr>
      <vt:lpstr>Blue Blocking Lenses</vt:lpstr>
      <vt:lpstr>Caution High Dose  Melatonin can increase depression and may be unsafe for children  National Institutions of Health</vt:lpstr>
      <vt:lpstr>Sleep Disturbances</vt:lpstr>
      <vt:lpstr>Chronic Pain</vt:lpstr>
      <vt:lpstr>Primary Sleep Disorders</vt:lpstr>
      <vt:lpstr>Restless Legs (Periodic leg movements: PLM)</vt:lpstr>
      <vt:lpstr>Primary Sleep Disorders</vt:lpstr>
      <vt:lpstr>Other Sources of Sleep Problems</vt:lpstr>
      <vt:lpstr>Prescription Meds  for Restless Legs</vt:lpstr>
      <vt:lpstr>Signs and Symptoms: Apnea</vt:lpstr>
      <vt:lpstr>CPAP: Continuous Positive Airway Pressure</vt:lpstr>
      <vt:lpstr>Fleas and Tics</vt:lpstr>
      <vt:lpstr>The “Usual Suspects”</vt:lpstr>
      <vt:lpstr>The “Usual Suspects”</vt:lpstr>
      <vt:lpstr>Many Unsuspected Medical Conditions can Intensify Suffering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</dc:title>
  <dc:creator>Brande Flamez</dc:creator>
  <cp:lastModifiedBy>Richard B Varner</cp:lastModifiedBy>
  <cp:revision>5</cp:revision>
  <dcterms:created xsi:type="dcterms:W3CDTF">2018-10-03T18:48:48Z</dcterms:created>
  <dcterms:modified xsi:type="dcterms:W3CDTF">2019-04-17T21:00:03Z</dcterms:modified>
</cp:coreProperties>
</file>